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9"/>
  </p:notesMasterIdLst>
  <p:handoutMasterIdLst>
    <p:handoutMasterId r:id="rId10"/>
  </p:handoutMasterIdLst>
  <p:sldIdLst>
    <p:sldId id="1283" r:id="rId2"/>
    <p:sldId id="2848" r:id="rId3"/>
    <p:sldId id="1261" r:id="rId4"/>
    <p:sldId id="1277" r:id="rId5"/>
    <p:sldId id="1286" r:id="rId6"/>
    <p:sldId id="1264" r:id="rId7"/>
    <p:sldId id="3158" r:id="rId8"/>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9650" autoAdjust="0"/>
  </p:normalViewPr>
  <p:slideViewPr>
    <p:cSldViewPr>
      <p:cViewPr varScale="1">
        <p:scale>
          <a:sx n="66" d="100"/>
          <a:sy n="66" d="100"/>
        </p:scale>
        <p:origin x="1286"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6/8/2024</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6/8/2024</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C8A5F03-44EE-492E-9B6E-4BBB674D60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8594D857-D01D-4988-B2F9-D34F4D663B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50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1"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1FD1446-1254-43F6-AAE0-0DB37CFF26A9}"/>
              </a:ext>
            </a:extLst>
          </p:cNvPr>
          <p:cNvSpPr>
            <a:spLocks noGrp="1"/>
          </p:cNvSpPr>
          <p:nvPr>
            <p:ph type="subTitle" idx="1"/>
          </p:nvPr>
        </p:nvSpPr>
        <p:spPr/>
        <p:txBody>
          <a:bodyPr/>
          <a:lstStyle/>
          <a:p>
            <a:endParaRPr lang="en-IN"/>
          </a:p>
        </p:txBody>
      </p:sp>
      <p:sp>
        <p:nvSpPr>
          <p:cNvPr id="7171" name="Title 10">
            <a:extLst>
              <a:ext uri="{FF2B5EF4-FFF2-40B4-BE49-F238E27FC236}">
                <a16:creationId xmlns:a16="http://schemas.microsoft.com/office/drawing/2014/main" id="{181BB176-9414-4E05-A09A-191E5A95F93C}"/>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n-US" altLang="en-US" dirty="0">
                <a:latin typeface="Arial" panose="020B0604020202020204" pitchFamily="34" charset="0"/>
              </a:rPr>
              <a:t>Practice Session 2</a:t>
            </a:r>
            <a:br>
              <a:rPr lang="en-US" altLang="en-US" dirty="0">
                <a:latin typeface="Arial" panose="020B0604020202020204" pitchFamily="34" charset="0"/>
              </a:rPr>
            </a:br>
            <a:r>
              <a:rPr lang="en-US" altLang="en-US" dirty="0">
                <a:latin typeface="Arial" panose="020B0604020202020204" pitchFamily="34" charset="0"/>
              </a:rPr>
              <a:t>Story of Stuff</a:t>
            </a:r>
            <a:endParaRPr lang="en-US" altLang="en-US" sz="2000" b="0" dirty="0">
              <a:latin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8CFFA61-D6FF-46F2-919A-AFB0749CECBB}"/>
              </a:ext>
            </a:extLst>
          </p:cNvPr>
          <p:cNvSpPr>
            <a:spLocks noGrp="1" noChangeArrowheads="1"/>
          </p:cNvSpPr>
          <p:nvPr>
            <p:ph type="title"/>
          </p:nvPr>
        </p:nvSpPr>
        <p:spPr bwMode="auto">
          <a:xfrm>
            <a:off x="1524000" y="914400"/>
            <a:ext cx="9144000" cy="285750"/>
          </a:xfrm>
        </p:spPr>
        <p:txBody>
          <a:bodyPr vert="horz" wrap="square" lIns="68580" tIns="34290" rIns="68580" bIns="34290" numCol="1" anchor="t" anchorCtr="0" compatLnSpc="1">
            <a:prstTxWarp prst="textNoShape">
              <a:avLst/>
            </a:prstTxWarp>
          </a:bodyPr>
          <a:lstStyle/>
          <a:p>
            <a:pPr>
              <a:defRPr/>
            </a:pPr>
            <a:endParaRPr lang="en-IN" altLang="en-US" sz="1650"/>
          </a:p>
        </p:txBody>
      </p:sp>
      <p:sp>
        <p:nvSpPr>
          <p:cNvPr id="22531" name="Text Placeholder 2">
            <a:extLst>
              <a:ext uri="{FF2B5EF4-FFF2-40B4-BE49-F238E27FC236}">
                <a16:creationId xmlns:a16="http://schemas.microsoft.com/office/drawing/2014/main" id="{0A81F1A3-10CA-434A-9681-483EC0D5E4B9}"/>
              </a:ext>
            </a:extLst>
          </p:cNvPr>
          <p:cNvSpPr>
            <a:spLocks noGrp="1" noChangeArrowheads="1"/>
          </p:cNvSpPr>
          <p:nvPr>
            <p:ph type="body" sz="quarter" idx="13"/>
          </p:nvPr>
        </p:nvSpPr>
        <p:spPr bwMode="auto"/>
        <p:txBody>
          <a:bodyPr vert="horz" wrap="square" lIns="68580" tIns="34290" rIns="68580" bIns="34290" numCol="1" anchor="t" anchorCtr="0" compatLnSpc="1">
            <a:prstTxWarp prst="textNoShape">
              <a:avLst/>
            </a:prstTxWarp>
          </a:bodyPr>
          <a:lstStyle/>
          <a:p>
            <a:pPr>
              <a:defRPr/>
            </a:pPr>
            <a:endParaRPr lang="en-IN" altLang="en-US"/>
          </a:p>
        </p:txBody>
      </p:sp>
      <p:pic>
        <p:nvPicPr>
          <p:cNvPr id="9220" name="Picture 3">
            <a:extLst>
              <a:ext uri="{FF2B5EF4-FFF2-40B4-BE49-F238E27FC236}">
                <a16:creationId xmlns:a16="http://schemas.microsoft.com/office/drawing/2014/main" id="{C3F19D5D-40CC-4646-9503-A71E70D70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F98BE6E-1C91-4E82-A7C1-56D0C191D1A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Story of Stuff</a:t>
            </a:r>
            <a:endParaRPr lang="en-GB" altLang="en-US"/>
          </a:p>
        </p:txBody>
      </p:sp>
      <p:sp>
        <p:nvSpPr>
          <p:cNvPr id="2051" name="Text Placeholder 2">
            <a:extLst>
              <a:ext uri="{FF2B5EF4-FFF2-40B4-BE49-F238E27FC236}">
                <a16:creationId xmlns:a16="http://schemas.microsoft.com/office/drawing/2014/main" id="{9521F3F2-93E8-4DB2-B40E-30A541E31292}"/>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dirty="0">
                <a:latin typeface="Arial" charset="0"/>
                <a:cs typeface="Arial" charset="0"/>
              </a:rPr>
              <a:t>Watch a 20 minute video "Story of Stuff"</a:t>
            </a:r>
          </a:p>
          <a:p>
            <a:pPr>
              <a:buFont typeface="Symbol" pitchFamily="18" charset="2"/>
              <a:buNone/>
              <a:defRPr/>
            </a:pPr>
            <a:r>
              <a:rPr dirty="0"/>
              <a:t>	It is a documentary about the materials economy – its motivation, process and outcome. It has been produced by a set of concerned people at storyofstuff.org, USA </a:t>
            </a:r>
          </a:p>
          <a:p>
            <a:pPr>
              <a:buFont typeface="Symbol" pitchFamily="18" charset="2"/>
              <a:buNone/>
              <a:defRPr/>
            </a:pPr>
            <a:r>
              <a:rPr dirty="0">
                <a:latin typeface="Arial" charset="0"/>
                <a:cs typeface="Arial" charset="0"/>
              </a:rPr>
              <a:t>	(source: http://storyofstuff.org/movies/story-of-stuff/)</a:t>
            </a:r>
          </a:p>
          <a:p>
            <a:pPr>
              <a:buFont typeface="Symbol" pitchFamily="18" charset="2"/>
              <a:buNone/>
              <a:defRPr/>
            </a:pPr>
            <a:endParaRPr dirty="0">
              <a:latin typeface="Arial" charset="0"/>
              <a:cs typeface="Arial" charset="0"/>
            </a:endParaRPr>
          </a:p>
          <a:p>
            <a:pPr>
              <a:buFont typeface="Symbol" pitchFamily="18" charset="2"/>
              <a:buNone/>
              <a:defRPr/>
            </a:pPr>
            <a:r>
              <a:rPr dirty="0">
                <a:latin typeface="Arial" charset="0"/>
                <a:cs typeface="Arial" charset="0"/>
              </a:rPr>
              <a:t>We will discuss your observations:</a:t>
            </a:r>
          </a:p>
          <a:p>
            <a:pPr marL="457200" indent="-457200">
              <a:buFont typeface="Symbol" pitchFamily="18" charset="2"/>
              <a:buAutoNum type="arabicPeriod"/>
              <a:defRPr/>
            </a:pPr>
            <a:r>
              <a:rPr dirty="0">
                <a:latin typeface="Arial" charset="0"/>
                <a:cs typeface="Arial" charset="0"/>
              </a:rPr>
              <a:t>What are the activities and efforts made by the people shown in the video? Reflect on your own activities and efforts. Are they similar to </a:t>
            </a:r>
            <a:r>
              <a:rPr lang="en-GB" dirty="0">
                <a:latin typeface="Arial" charset="0"/>
                <a:cs typeface="Arial" charset="0"/>
              </a:rPr>
              <a:t>those of the people shown in the video?</a:t>
            </a:r>
          </a:p>
          <a:p>
            <a:pPr marL="457200" indent="-457200">
              <a:buFont typeface="Symbol" pitchFamily="18" charset="2"/>
              <a:buAutoNum type="arabicPeriod"/>
              <a:defRPr/>
            </a:pPr>
            <a:endParaRPr lang="en-GB" dirty="0">
              <a:latin typeface="Arial" charset="0"/>
              <a:cs typeface="Arial" charset="0"/>
            </a:endParaRPr>
          </a:p>
          <a:p>
            <a:pPr marL="457200" indent="-457200">
              <a:buFont typeface="Symbol" pitchFamily="18" charset="2"/>
              <a:buAutoNum type="arabicPeriod"/>
              <a:defRPr/>
            </a:pPr>
            <a:r>
              <a:rPr lang="en-IN" dirty="0"/>
              <a:t>How are their activities motivated by their notion of happiness (physical facility = happiness. More shopping, physical facility = more happiness)? Is this and any other notions of happiness their own notions or they are programmed by advertisements, others? Is this notion true or is it getting the people more and more into the loop of more and more physical facility only?</a:t>
            </a:r>
          </a:p>
          <a:p>
            <a:pPr marL="457200" indent="-457200">
              <a:buFont typeface="Symbol" pitchFamily="18" charset="2"/>
              <a:buAutoNum type="arabicPeriod"/>
              <a:defRPr/>
            </a:pPr>
            <a:endParaRPr lang="en-IN" dirty="0"/>
          </a:p>
          <a:p>
            <a:pPr marL="457200" indent="-457200">
              <a:buFont typeface="Symbol" pitchFamily="18" charset="2"/>
              <a:buAutoNum type="arabicPeriod"/>
              <a:defRPr/>
            </a:pPr>
            <a:r>
              <a:rPr lang="en-IN" dirty="0"/>
              <a:t>Reflect on your own notion of happiness – is it your own notion or is it borrowed from others? </a:t>
            </a:r>
          </a:p>
          <a:p>
            <a:pPr marL="457200" lvl="2" indent="0">
              <a:buFont typeface="Symbol" pitchFamily="18" charset="2"/>
              <a:buNone/>
              <a:defRPr/>
            </a:pPr>
            <a:r>
              <a:rPr lang="en-GB" dirty="0">
                <a:latin typeface="Arial" charset="0"/>
                <a:cs typeface="Arial" charset="0"/>
              </a:rPr>
              <a:t>(this is important – after all, you are making all the effort for being happy)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9DFBD6F-A076-44C5-AE6E-9ADD31F710D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Discussion</a:t>
            </a:r>
            <a:endParaRPr lang="en-GB" altLang="en-US"/>
          </a:p>
        </p:txBody>
      </p:sp>
      <p:sp>
        <p:nvSpPr>
          <p:cNvPr id="12291" name="Text Placeholder 1">
            <a:extLst>
              <a:ext uri="{FF2B5EF4-FFF2-40B4-BE49-F238E27FC236}">
                <a16:creationId xmlns:a16="http://schemas.microsoft.com/office/drawing/2014/main" id="{EC678742-8438-4FE5-B368-6DFD272A4EB1}"/>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85FA94D-CD94-492C-90DE-ABC6C9EC50C2}"/>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Our Program depends on our Notion of Happiness</a:t>
            </a:r>
            <a:endParaRPr lang="en-US" altLang="en-US"/>
          </a:p>
        </p:txBody>
      </p:sp>
      <p:sp>
        <p:nvSpPr>
          <p:cNvPr id="3" name="Text Placeholder 2">
            <a:extLst>
              <a:ext uri="{FF2B5EF4-FFF2-40B4-BE49-F238E27FC236}">
                <a16:creationId xmlns:a16="http://schemas.microsoft.com/office/drawing/2014/main" id="{C3C56AB5-BC7C-4C93-8F55-5EF3647A1F55}"/>
              </a:ext>
            </a:extLst>
          </p:cNvPr>
          <p:cNvSpPr>
            <a:spLocks noGrp="1"/>
          </p:cNvSpPr>
          <p:nvPr>
            <p:ph type="body" sz="quarter" idx="13"/>
          </p:nvPr>
        </p:nvSpPr>
        <p:spPr/>
        <p:txBody>
          <a:bodyPr>
            <a:normAutofit lnSpcReduction="10000"/>
          </a:bodyPr>
          <a:lstStyle/>
          <a:p>
            <a:pPr marL="0" indent="0">
              <a:buFont typeface="Symbol" pitchFamily="18" charset="2"/>
              <a:buNone/>
              <a:defRPr/>
            </a:pPr>
            <a:r>
              <a:rPr lang="en-IN"/>
              <a:t>If we assume that consumption is happiness, then we consume</a:t>
            </a:r>
          </a:p>
          <a:p>
            <a:pPr marL="228600" lvl="1" indent="0">
              <a:buFont typeface="Wingdings" pitchFamily="2" charset="2"/>
              <a:buNone/>
              <a:defRPr/>
            </a:pPr>
            <a:r>
              <a:rPr lang="en-IN"/>
              <a:t>Tasty food </a:t>
            </a:r>
            <a:r>
              <a:rPr lang="en-IN">
                <a:sym typeface="Wingdings" panose="05000000000000000000" pitchFamily="2" charset="2"/>
              </a:rPr>
              <a:t> </a:t>
            </a:r>
            <a:r>
              <a:rPr lang="en-IN"/>
              <a:t>happiness</a:t>
            </a:r>
          </a:p>
          <a:p>
            <a:pPr marL="228600" lvl="1" indent="0">
              <a:buFont typeface="Wingdings" pitchFamily="2" charset="2"/>
              <a:buNone/>
              <a:defRPr/>
            </a:pPr>
            <a:r>
              <a:rPr lang="en-IN"/>
              <a:t>Latest mobile </a:t>
            </a:r>
            <a:r>
              <a:rPr lang="en-IN">
                <a:sym typeface="Wingdings" panose="05000000000000000000" pitchFamily="2" charset="2"/>
              </a:rPr>
              <a:t> show off  happiness</a:t>
            </a:r>
          </a:p>
          <a:p>
            <a:pPr marL="0" indent="0">
              <a:buFont typeface="Symbol" pitchFamily="18" charset="2"/>
              <a:buNone/>
              <a:defRPr/>
            </a:pPr>
            <a:endParaRPr lang="en-IN"/>
          </a:p>
          <a:p>
            <a:pPr marL="0" indent="0">
              <a:buFont typeface="Symbol" pitchFamily="18" charset="2"/>
              <a:buNone/>
              <a:defRPr/>
            </a:pPr>
            <a:r>
              <a:rPr lang="en-IN"/>
              <a:t>If we assume happiness will come from abstinence, we abstain</a:t>
            </a:r>
          </a:p>
          <a:p>
            <a:pPr marL="228600" lvl="1" indent="0">
              <a:buFont typeface="Wingdings" pitchFamily="2" charset="2"/>
              <a:buNone/>
              <a:defRPr/>
            </a:pPr>
            <a:r>
              <a:rPr lang="en-IN"/>
              <a:t>Torn clothes </a:t>
            </a:r>
            <a:r>
              <a:rPr lang="en-IN">
                <a:sym typeface="Wingdings" panose="05000000000000000000" pitchFamily="2" charset="2"/>
              </a:rPr>
              <a:t> happiness</a:t>
            </a:r>
          </a:p>
          <a:p>
            <a:pPr marL="228600" lvl="1" indent="0">
              <a:buFont typeface="Wingdings" pitchFamily="2" charset="2"/>
              <a:buNone/>
              <a:defRPr/>
            </a:pPr>
            <a:r>
              <a:rPr lang="en-IN">
                <a:sym typeface="Wingdings" panose="05000000000000000000" pitchFamily="2" charset="2"/>
              </a:rPr>
              <a:t>Bunking classes  happiness</a:t>
            </a:r>
            <a:endParaRPr lang="en-IN"/>
          </a:p>
          <a:p>
            <a:pPr marL="0" indent="0">
              <a:buFont typeface="Symbol" pitchFamily="18" charset="2"/>
              <a:buNone/>
              <a:defRPr/>
            </a:pPr>
            <a:endParaRPr lang="en-IN"/>
          </a:p>
          <a:p>
            <a:pPr marL="0" indent="0">
              <a:buFont typeface="Symbol" pitchFamily="18" charset="2"/>
              <a:buNone/>
              <a:defRPr/>
            </a:pPr>
            <a:r>
              <a:rPr lang="en-IN"/>
              <a:t>Like that, whatever our assumption or understanding about happiness is, we make a program accordingly</a:t>
            </a:r>
          </a:p>
          <a:p>
            <a:pPr marL="0" indent="0">
              <a:buFont typeface="Symbol" pitchFamily="18" charset="2"/>
              <a:buNone/>
              <a:defRPr/>
            </a:pPr>
            <a:endParaRPr lang="en-IN"/>
          </a:p>
          <a:p>
            <a:pPr marL="0" indent="0">
              <a:buFont typeface="Symbol" pitchFamily="18" charset="2"/>
              <a:buNone/>
              <a:defRPr/>
            </a:pPr>
            <a:r>
              <a:rPr lang="en-IN"/>
              <a:t>It is a matter of </a:t>
            </a:r>
            <a:r>
              <a:rPr lang="en-IN" b="1"/>
              <a:t>understanding</a:t>
            </a:r>
            <a:r>
              <a:rPr lang="en-IN"/>
              <a:t> happiness! </a:t>
            </a:r>
          </a:p>
          <a:p>
            <a:pPr marL="0" indent="0">
              <a:buFont typeface="Symbol" pitchFamily="18" charset="2"/>
              <a:buNone/>
              <a:defRPr/>
            </a:pPr>
            <a:r>
              <a:rPr lang="en-IN"/>
              <a:t>(it is not a matter of just focusing on the program or do’s and don’ts)</a:t>
            </a:r>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r>
              <a:rPr lang="en-IN"/>
              <a:t>We will explore into it…</a:t>
            </a:r>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4">
            <a:extLst>
              <a:ext uri="{FF2B5EF4-FFF2-40B4-BE49-F238E27FC236}">
                <a16:creationId xmlns:a16="http://schemas.microsoft.com/office/drawing/2014/main" id="{CD5E6D57-0D7A-4B75-B0B5-717BE5150AA3}"/>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a:cs typeface="Arial" panose="020B0604020202020204" pitchFamily="34" charset="0"/>
              </a:rPr>
              <a:t>Production of unhealthy products with focus on profit vs purpose (eg. carcinogenic pillows)</a:t>
            </a:r>
          </a:p>
          <a:p>
            <a:pPr>
              <a:buFont typeface="Arial" panose="020B0604020202020204" pitchFamily="34" charset="0"/>
              <a:buNone/>
            </a:pPr>
            <a:endParaRPr lang="en-US" altLang="en-US" sz="1000">
              <a:cs typeface="Arial" panose="020B0604020202020204" pitchFamily="34" charset="0"/>
            </a:endParaRPr>
          </a:p>
          <a:p>
            <a:pPr>
              <a:buFont typeface="Arial" panose="020B0604020202020204" pitchFamily="34" charset="0"/>
              <a:buNone/>
            </a:pPr>
            <a:r>
              <a:rPr lang="en-US" altLang="en-US">
                <a:cs typeface="Arial" panose="020B0604020202020204" pitchFamily="34" charset="0"/>
              </a:rPr>
              <a:t>Exploitation of the people involved in production, consumption</a:t>
            </a:r>
          </a:p>
          <a:p>
            <a:pPr>
              <a:buFont typeface="Arial" panose="020B0604020202020204" pitchFamily="34" charset="0"/>
              <a:buNone/>
            </a:pPr>
            <a:endParaRPr lang="en-US" altLang="en-US">
              <a:cs typeface="Arial" panose="020B0604020202020204" pitchFamily="34" charset="0"/>
            </a:endParaRPr>
          </a:p>
          <a:p>
            <a:pPr>
              <a:buFont typeface="Arial" panose="020B0604020202020204" pitchFamily="34" charset="0"/>
              <a:buNone/>
            </a:pPr>
            <a:r>
              <a:rPr lang="en-US" altLang="en-US">
                <a:cs typeface="Arial" panose="020B0604020202020204" pitchFamily="34" charset="0"/>
              </a:rPr>
              <a:t>Over exploitation of natural resources</a:t>
            </a:r>
          </a:p>
          <a:p>
            <a:pPr>
              <a:buFont typeface="Arial" panose="020B0604020202020204" pitchFamily="34" charset="0"/>
              <a:buNone/>
            </a:pPr>
            <a:endParaRPr lang="en-US" altLang="en-US">
              <a:cs typeface="Arial" panose="020B0604020202020204" pitchFamily="34" charset="0"/>
            </a:endParaRPr>
          </a:p>
          <a:p>
            <a:pPr>
              <a:buFont typeface="Arial" panose="020B0604020202020204" pitchFamily="34" charset="0"/>
              <a:buNone/>
            </a:pPr>
            <a:r>
              <a:rPr lang="en-US" altLang="en-US">
                <a:cs typeface="Arial" panose="020B0604020202020204" pitchFamily="34" charset="0"/>
              </a:rPr>
              <a:t>Linear production process</a:t>
            </a:r>
          </a:p>
          <a:p>
            <a:pPr>
              <a:buFont typeface="Arial" panose="020B0604020202020204" pitchFamily="34" charset="0"/>
              <a:buNone/>
            </a:pPr>
            <a:endParaRPr lang="en-US" altLang="en-US">
              <a:cs typeface="Arial" panose="020B0604020202020204" pitchFamily="34" charset="0"/>
            </a:endParaRPr>
          </a:p>
          <a:p>
            <a:pPr>
              <a:buFont typeface="Arial" panose="020B0604020202020204" pitchFamily="34" charset="0"/>
              <a:buNone/>
            </a:pPr>
            <a:r>
              <a:rPr lang="en-US" altLang="en-US">
                <a:cs typeface="Arial" panose="020B0604020202020204" pitchFamily="34" charset="0"/>
              </a:rPr>
              <a:t>Indulgence (influenced by media &amp; marketing)</a:t>
            </a:r>
          </a:p>
          <a:p>
            <a:pPr>
              <a:buFont typeface="Arial" panose="020B0604020202020204" pitchFamily="34" charset="0"/>
              <a:buNone/>
            </a:pPr>
            <a:endParaRPr lang="en-US" altLang="en-US" sz="1000">
              <a:cs typeface="Arial" panose="020B0604020202020204" pitchFamily="34" charset="0"/>
            </a:endParaRPr>
          </a:p>
          <a:p>
            <a:pPr>
              <a:buFont typeface="Arial" panose="020B0604020202020204" pitchFamily="34" charset="0"/>
              <a:buNone/>
            </a:pPr>
            <a:r>
              <a:rPr lang="en-US" altLang="en-US">
                <a:cs typeface="Arial" panose="020B0604020202020204" pitchFamily="34" charset="0"/>
              </a:rPr>
              <a:t>99% waste</a:t>
            </a:r>
          </a:p>
        </p:txBody>
      </p:sp>
      <p:sp>
        <p:nvSpPr>
          <p:cNvPr id="14339" name="Content Placeholder 5">
            <a:extLst>
              <a:ext uri="{FF2B5EF4-FFF2-40B4-BE49-F238E27FC236}">
                <a16:creationId xmlns:a16="http://schemas.microsoft.com/office/drawing/2014/main" id="{340A0665-0667-4656-B7C9-95F0CE19626E}"/>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a:cs typeface="Arial" panose="020B0604020202020204" pitchFamily="34" charset="0"/>
                <a:sym typeface="Wingdings" panose="05000000000000000000" pitchFamily="2" charset="2"/>
              </a:rPr>
              <a:t>??</a:t>
            </a:r>
          </a:p>
          <a:p>
            <a:pPr>
              <a:buFont typeface="Arial" panose="020B0604020202020204" pitchFamily="34" charset="0"/>
              <a:buNone/>
            </a:pPr>
            <a:endParaRPr lang="en-US" altLang="en-US">
              <a:cs typeface="Arial" panose="020B0604020202020204" pitchFamily="34" charset="0"/>
              <a:sym typeface="Wingdings" panose="05000000000000000000" pitchFamily="2" charset="2"/>
            </a:endParaRPr>
          </a:p>
          <a:p>
            <a:pPr>
              <a:buFont typeface="Arial" panose="020B0604020202020204" pitchFamily="34" charset="0"/>
              <a:buNone/>
            </a:pPr>
            <a:endParaRPr lang="en-US" altLang="en-US" sz="1000">
              <a:cs typeface="Arial" panose="020B0604020202020204" pitchFamily="34" charset="0"/>
              <a:sym typeface="Wingdings" panose="05000000000000000000" pitchFamily="2" charset="2"/>
            </a:endParaRPr>
          </a:p>
          <a:p>
            <a:pPr>
              <a:buFont typeface="Arial" panose="020B0604020202020204" pitchFamily="34" charset="0"/>
              <a:buNone/>
            </a:pPr>
            <a:endParaRPr lang="en-US" altLang="en-US" sz="1600">
              <a:cs typeface="Arial" panose="020B0604020202020204" pitchFamily="34" charset="0"/>
              <a:sym typeface="Wingdings" panose="05000000000000000000" pitchFamily="2" charset="2"/>
            </a:endParaRPr>
          </a:p>
          <a:p>
            <a:pPr>
              <a:buFont typeface="Arial" panose="020B0604020202020204" pitchFamily="34" charset="0"/>
              <a:buNone/>
            </a:pPr>
            <a:r>
              <a:rPr lang="en-US" altLang="en-US">
                <a:cs typeface="Arial" panose="020B0604020202020204" pitchFamily="34" charset="0"/>
                <a:sym typeface="Wingdings" panose="05000000000000000000" pitchFamily="2" charset="2"/>
              </a:rPr>
              <a:t>??</a:t>
            </a:r>
          </a:p>
          <a:p>
            <a:pPr>
              <a:buFont typeface="Arial" panose="020B0604020202020204" pitchFamily="34" charset="0"/>
              <a:buNone/>
            </a:pPr>
            <a:endParaRPr lang="en-US" altLang="en-US">
              <a:cs typeface="Arial" panose="020B0604020202020204" pitchFamily="34" charset="0"/>
              <a:sym typeface="Wingdings" panose="05000000000000000000" pitchFamily="2" charset="2"/>
            </a:endParaRPr>
          </a:p>
          <a:p>
            <a:pPr>
              <a:buFont typeface="Arial" panose="020B0604020202020204" pitchFamily="34" charset="0"/>
              <a:buNone/>
            </a:pPr>
            <a:endParaRPr lang="en-US" altLang="en-US">
              <a:cs typeface="Arial" panose="020B0604020202020204" pitchFamily="34" charset="0"/>
              <a:sym typeface="Wingdings" panose="05000000000000000000" pitchFamily="2" charset="2"/>
            </a:endParaRPr>
          </a:p>
          <a:p>
            <a:pPr>
              <a:buFont typeface="Arial" panose="020B0604020202020204" pitchFamily="34" charset="0"/>
              <a:buNone/>
            </a:pPr>
            <a:r>
              <a:rPr lang="en-US" altLang="en-US">
                <a:cs typeface="Arial" panose="020B0604020202020204" pitchFamily="34" charset="0"/>
                <a:sym typeface="Wingdings" panose="05000000000000000000" pitchFamily="2" charset="2"/>
              </a:rPr>
              <a:t>??</a:t>
            </a:r>
          </a:p>
          <a:p>
            <a:pPr>
              <a:buFont typeface="Arial" panose="020B0604020202020204" pitchFamily="34" charset="0"/>
              <a:buNone/>
            </a:pPr>
            <a:endParaRPr lang="en-US" altLang="en-US" sz="3600">
              <a:cs typeface="Arial" panose="020B0604020202020204" pitchFamily="34" charset="0"/>
              <a:sym typeface="Wingdings" panose="05000000000000000000" pitchFamily="2" charset="2"/>
            </a:endParaRPr>
          </a:p>
          <a:p>
            <a:pPr>
              <a:buFont typeface="Arial" panose="020B0604020202020204" pitchFamily="34" charset="0"/>
              <a:buNone/>
            </a:pPr>
            <a:r>
              <a:rPr lang="en-US" altLang="en-US">
                <a:cs typeface="Arial" panose="020B0604020202020204" pitchFamily="34" charset="0"/>
                <a:sym typeface="Wingdings" panose="05000000000000000000" pitchFamily="2" charset="2"/>
              </a:rPr>
              <a:t>Cyclic production process</a:t>
            </a:r>
          </a:p>
          <a:p>
            <a:pPr>
              <a:buFont typeface="Arial" panose="020B0604020202020204" pitchFamily="34" charset="0"/>
              <a:buNone/>
            </a:pPr>
            <a:endParaRPr lang="en-US" altLang="en-US">
              <a:cs typeface="Arial" panose="020B0604020202020204" pitchFamily="34" charset="0"/>
              <a:sym typeface="Wingdings" panose="05000000000000000000" pitchFamily="2" charset="2"/>
            </a:endParaRPr>
          </a:p>
          <a:p>
            <a:pPr>
              <a:buFont typeface="Arial" panose="020B0604020202020204" pitchFamily="34" charset="0"/>
              <a:buNone/>
            </a:pPr>
            <a:r>
              <a:rPr lang="en-US" altLang="en-US">
                <a:cs typeface="Arial" panose="020B0604020202020204" pitchFamily="34" charset="0"/>
                <a:sym typeface="Wingdings" panose="05000000000000000000" pitchFamily="2" charset="2"/>
              </a:rPr>
              <a:t>??</a:t>
            </a:r>
          </a:p>
          <a:p>
            <a:pPr>
              <a:buFont typeface="Arial" panose="020B0604020202020204" pitchFamily="34" charset="0"/>
              <a:buNone/>
            </a:pPr>
            <a:endParaRPr lang="en-US" altLang="en-US" sz="1400">
              <a:cs typeface="Arial" panose="020B0604020202020204" pitchFamily="34" charset="0"/>
              <a:sym typeface="Wingdings" panose="05000000000000000000" pitchFamily="2" charset="2"/>
            </a:endParaRPr>
          </a:p>
          <a:p>
            <a:pPr>
              <a:buFont typeface="Arial" panose="020B0604020202020204" pitchFamily="34" charset="0"/>
              <a:buNone/>
            </a:pPr>
            <a:endParaRPr lang="en-US" altLang="en-US" sz="1000">
              <a:cs typeface="Arial" panose="020B0604020202020204" pitchFamily="34" charset="0"/>
              <a:sym typeface="Wingdings" panose="05000000000000000000" pitchFamily="2" charset="2"/>
            </a:endParaRPr>
          </a:p>
          <a:p>
            <a:pPr>
              <a:buFont typeface="Arial" panose="020B0604020202020204" pitchFamily="34" charset="0"/>
              <a:buNone/>
            </a:pPr>
            <a:r>
              <a:rPr lang="en-US" altLang="en-US">
                <a:cs typeface="Arial" panose="020B0604020202020204" pitchFamily="34" charset="0"/>
                <a:sym typeface="Wingdings" panose="05000000000000000000" pitchFamily="2" charset="2"/>
              </a:rPr>
              <a:t>Recycling can help (but it will never be enough)</a:t>
            </a:r>
          </a:p>
          <a:p>
            <a:pPr>
              <a:buFont typeface="Arial" panose="020B0604020202020204" pitchFamily="34" charset="0"/>
              <a:buNone/>
            </a:pPr>
            <a:endParaRPr lang="en-US" altLang="en-US">
              <a:cs typeface="Arial" panose="020B0604020202020204" pitchFamily="34" charset="0"/>
              <a:sym typeface="Wingdings" panose="05000000000000000000" pitchFamily="2" charset="2"/>
            </a:endParaRPr>
          </a:p>
          <a:p>
            <a:pPr>
              <a:buFont typeface="Arial" panose="020B0604020202020204" pitchFamily="34" charset="0"/>
              <a:buNone/>
            </a:pPr>
            <a:endParaRPr lang="en-GB" altLang="en-US">
              <a:cs typeface="Arial" panose="020B0604020202020204" pitchFamily="34" charset="0"/>
              <a:sym typeface="Wingdings" panose="05000000000000000000" pitchFamily="2" charset="2"/>
            </a:endParaRPr>
          </a:p>
        </p:txBody>
      </p:sp>
      <p:sp>
        <p:nvSpPr>
          <p:cNvPr id="14340" name="Title 3">
            <a:extLst>
              <a:ext uri="{FF2B5EF4-FFF2-40B4-BE49-F238E27FC236}">
                <a16:creationId xmlns:a16="http://schemas.microsoft.com/office/drawing/2014/main" id="{50AE2F9A-FE9E-478C-BBBC-C81FE6BF80B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Problem (as shown in video) 	Solution (as shown in video)</a:t>
            </a:r>
            <a:endParaRPr lang="en-GB" altLang="en-US"/>
          </a:p>
        </p:txBody>
      </p:sp>
      <p:cxnSp>
        <p:nvCxnSpPr>
          <p:cNvPr id="5" name="Straight Connector 4">
            <a:extLst>
              <a:ext uri="{FF2B5EF4-FFF2-40B4-BE49-F238E27FC236}">
                <a16:creationId xmlns:a16="http://schemas.microsoft.com/office/drawing/2014/main" id="{B77B9D34-E071-4793-ABE3-A37CFD98F828}"/>
              </a:ext>
            </a:extLst>
          </p:cNvPr>
          <p:cNvCxnSpPr/>
          <p:nvPr/>
        </p:nvCxnSpPr>
        <p:spPr>
          <a:xfrm rot="5400000">
            <a:off x="3040857" y="3532981"/>
            <a:ext cx="6151562" cy="41275"/>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9BDD647-BF6B-44FB-866B-24E0CDAE87C0}"/>
              </a:ext>
            </a:extLst>
          </p:cNvPr>
          <p:cNvSpPr>
            <a:spLocks noChangeArrowheads="1"/>
          </p:cNvSpPr>
          <p:nvPr/>
        </p:nvSpPr>
        <p:spPr bwMode="auto">
          <a:xfrm rot="18892084">
            <a:off x="868279" y="3338949"/>
            <a:ext cx="5933035" cy="400110"/>
          </a:xfrm>
          <a:prstGeom prst="rect">
            <a:avLst/>
          </a:prstGeom>
          <a:solidFill>
            <a:srgbClr val="C00000"/>
          </a:solidFill>
          <a:ln w="9525">
            <a:noFill/>
            <a:miter lim="800000"/>
            <a:headEnd/>
            <a:tailEnd/>
          </a:ln>
          <a:scene3d>
            <a:camera prst="orthographicFront"/>
            <a:lightRig rig="threePt" dir="t"/>
          </a:scene3d>
          <a:sp3d>
            <a:bevelT w="165100" prst="coolSlant"/>
          </a:sp3d>
        </p:spPr>
        <p:txBody>
          <a:bodyPr wrap="none">
            <a:spAutoFit/>
          </a:bodyPr>
          <a:lstStyle/>
          <a:p>
            <a:pPr algn="ctr" eaLnBrk="1" hangingPunct="1">
              <a:defRPr/>
            </a:pPr>
            <a:r>
              <a:rPr lang="en-IN" sz="2000" dirty="0">
                <a:solidFill>
                  <a:prstClr val="white"/>
                </a:solidFill>
                <a:latin typeface="Arial" charset="0"/>
                <a:cs typeface="Arial" charset="0"/>
              </a:rPr>
              <a:t>Symptoms of assuming Happiness = Consumption</a:t>
            </a:r>
            <a:endParaRPr lang="en-US" sz="2000" b="1" dirty="0">
              <a:solidFill>
                <a:prstClr val="white"/>
              </a:solidFill>
            </a:endParaRPr>
          </a:p>
        </p:txBody>
      </p:sp>
      <p:sp>
        <p:nvSpPr>
          <p:cNvPr id="8" name="Rectangle 7">
            <a:extLst>
              <a:ext uri="{FF2B5EF4-FFF2-40B4-BE49-F238E27FC236}">
                <a16:creationId xmlns:a16="http://schemas.microsoft.com/office/drawing/2014/main" id="{5617FDC8-ED7B-439F-8B81-37368099AD3A}"/>
              </a:ext>
            </a:extLst>
          </p:cNvPr>
          <p:cNvSpPr>
            <a:spLocks noChangeArrowheads="1"/>
          </p:cNvSpPr>
          <p:nvPr/>
        </p:nvSpPr>
        <p:spPr bwMode="auto">
          <a:xfrm rot="18892084">
            <a:off x="6060823" y="2878927"/>
            <a:ext cx="4589719" cy="1323439"/>
          </a:xfrm>
          <a:prstGeom prst="rect">
            <a:avLst/>
          </a:prstGeom>
          <a:solidFill>
            <a:srgbClr val="C00000"/>
          </a:solidFill>
          <a:ln w="9525">
            <a:noFill/>
            <a:miter lim="800000"/>
            <a:headEnd/>
            <a:tailEnd/>
          </a:ln>
          <a:scene3d>
            <a:camera prst="orthographicFront"/>
            <a:lightRig rig="threePt" dir="t"/>
          </a:scene3d>
          <a:sp3d>
            <a:bevelT w="165100" prst="coolSlant"/>
          </a:sp3d>
        </p:spPr>
        <p:txBody>
          <a:bodyPr wrap="none">
            <a:spAutoFit/>
          </a:bodyPr>
          <a:lstStyle/>
          <a:p>
            <a:pPr algn="ctr" eaLnBrk="1" hangingPunct="1">
              <a:defRPr/>
            </a:pPr>
            <a:r>
              <a:rPr lang="en-IN" sz="2000" dirty="0">
                <a:solidFill>
                  <a:prstClr val="white"/>
                </a:solidFill>
                <a:latin typeface="Arial" charset="0"/>
                <a:cs typeface="Arial" charset="0"/>
              </a:rPr>
              <a:t>Can we have a holistic solution </a:t>
            </a:r>
          </a:p>
          <a:p>
            <a:pPr algn="ctr" eaLnBrk="1" hangingPunct="1">
              <a:defRPr/>
            </a:pPr>
            <a:r>
              <a:rPr lang="en-IN" sz="2000" dirty="0">
                <a:solidFill>
                  <a:prstClr val="white"/>
                </a:solidFill>
                <a:latin typeface="Arial" charset="0"/>
                <a:cs typeface="Arial" charset="0"/>
              </a:rPr>
              <a:t>without Right Understanding?</a:t>
            </a:r>
          </a:p>
          <a:p>
            <a:pPr algn="ctr" eaLnBrk="1" hangingPunct="1">
              <a:defRPr/>
            </a:pPr>
            <a:endParaRPr lang="en-IN" sz="2000" dirty="0">
              <a:solidFill>
                <a:prstClr val="white"/>
              </a:solidFill>
              <a:latin typeface="Arial" charset="0"/>
              <a:cs typeface="Arial" charset="0"/>
            </a:endParaRPr>
          </a:p>
          <a:p>
            <a:pPr algn="ctr" eaLnBrk="1" hangingPunct="1">
              <a:defRPr/>
            </a:pPr>
            <a:r>
              <a:rPr lang="en-IN" sz="2000" dirty="0">
                <a:solidFill>
                  <a:prstClr val="white"/>
                </a:solidFill>
                <a:latin typeface="Arial" charset="0"/>
                <a:cs typeface="Arial" charset="0"/>
              </a:rPr>
              <a:t>(including understanding of happiness)</a:t>
            </a:r>
            <a:endParaRPr lang="en-US" sz="2000"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93BD88-C9E1-4E8D-8E1F-A3A6D7ED3A6F}"/>
              </a:ext>
            </a:extLst>
          </p:cNvPr>
          <p:cNvSpPr>
            <a:spLocks noGrp="1"/>
          </p:cNvSpPr>
          <p:nvPr>
            <p:ph sz="half" idx="1"/>
          </p:nvPr>
        </p:nvSpPr>
        <p:spPr/>
        <p:txBody>
          <a:bodyPr/>
          <a:lstStyle/>
          <a:p>
            <a:pPr marL="0" indent="0">
              <a:buNone/>
            </a:pPr>
            <a:r>
              <a:rPr lang="en-US" dirty="0"/>
              <a:t>Can discuss “Prevailing Notions of Happiness” in this session</a:t>
            </a:r>
          </a:p>
          <a:p>
            <a:pPr marL="0" indent="0">
              <a:buNone/>
            </a:pPr>
            <a:endParaRPr lang="en-US" dirty="0"/>
          </a:p>
          <a:p>
            <a:pPr marL="0" indent="0">
              <a:buNone/>
            </a:pPr>
            <a:r>
              <a:rPr lang="en-US" dirty="0"/>
              <a:t>It is important to return to exploring the holistic solution (return to the topics discussed before this practice session), rather than only detailing out the problem</a:t>
            </a:r>
          </a:p>
          <a:p>
            <a:pPr marL="0" indent="0">
              <a:buNone/>
            </a:pPr>
            <a:endParaRPr lang="en-US" dirty="0"/>
          </a:p>
          <a:p>
            <a:pPr marL="0" indent="0">
              <a:buNone/>
            </a:pPr>
            <a:r>
              <a:rPr lang="en-US" dirty="0"/>
              <a:t>Later, we will explore into a potential goal of all human beings living together (human goal) and how it can be fulfilled with right understanding at the base</a:t>
            </a:r>
          </a:p>
        </p:txBody>
      </p:sp>
      <p:sp>
        <p:nvSpPr>
          <p:cNvPr id="3" name="Content Placeholder 2">
            <a:extLst>
              <a:ext uri="{FF2B5EF4-FFF2-40B4-BE49-F238E27FC236}">
                <a16:creationId xmlns:a16="http://schemas.microsoft.com/office/drawing/2014/main" id="{91E6E676-315B-4C1F-B51D-86857BD2E0DB}"/>
              </a:ext>
            </a:extLst>
          </p:cNvPr>
          <p:cNvSpPr>
            <a:spLocks noGrp="1"/>
          </p:cNvSpPr>
          <p:nvPr>
            <p:ph sz="half" idx="2"/>
          </p:nvPr>
        </p:nvSpPr>
        <p:spPr/>
        <p:txBody>
          <a:bodyPr/>
          <a:lstStyle/>
          <a:p>
            <a:endParaRPr lang="en-IN"/>
          </a:p>
        </p:txBody>
      </p:sp>
      <p:sp>
        <p:nvSpPr>
          <p:cNvPr id="4" name="Title 3">
            <a:extLst>
              <a:ext uri="{FF2B5EF4-FFF2-40B4-BE49-F238E27FC236}">
                <a16:creationId xmlns:a16="http://schemas.microsoft.com/office/drawing/2014/main" id="{DDF9FA00-5D05-492F-9954-65D9437845BE}"/>
              </a:ext>
            </a:extLst>
          </p:cNvPr>
          <p:cNvSpPr>
            <a:spLocks noGrp="1"/>
          </p:cNvSpPr>
          <p:nvPr>
            <p:ph type="title"/>
          </p:nvPr>
        </p:nvSpPr>
        <p:spPr/>
        <p:txBody>
          <a:bodyPr/>
          <a:lstStyle/>
          <a:p>
            <a:endParaRPr lang="en-IN"/>
          </a:p>
        </p:txBody>
      </p:sp>
    </p:spTree>
    <p:extLst>
      <p:ext uri="{BB962C8B-B14F-4D97-AF65-F5344CB8AC3E}">
        <p14:creationId xmlns:p14="http://schemas.microsoft.com/office/powerpoint/2010/main" val="3778110370"/>
      </p:ext>
    </p:extLst>
  </p:cSld>
  <p:clrMapOvr>
    <a:masterClrMapping/>
  </p:clrMapOvr>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483</Words>
  <Application>Microsoft Office PowerPoint</Application>
  <PresentationFormat>Widescreen</PresentationFormat>
  <Paragraphs>67</Paragraphs>
  <Slides>7</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Symbol</vt:lpstr>
      <vt:lpstr>Wingdings</vt:lpstr>
      <vt:lpstr>UHV Theme 2022</vt:lpstr>
      <vt:lpstr>Practice Session 2 Story of Stuff</vt:lpstr>
      <vt:lpstr>PowerPoint Presentation</vt:lpstr>
      <vt:lpstr>Story of Stuff</vt:lpstr>
      <vt:lpstr>Discussion</vt:lpstr>
      <vt:lpstr>Our Program depends on our Notion of Happiness</vt:lpstr>
      <vt:lpstr>Problem (as shown in video)  Solution (as shown in video)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2024-06-08T13:08:01Z</dcterms:modified>
</cp:coreProperties>
</file>